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"/>
  </p:notesMasterIdLst>
  <p:sldIdLst>
    <p:sldId id="603" r:id="rId3"/>
  </p:sldIdLst>
  <p:sldSz cx="9144000" cy="6858000" type="screen4x3"/>
  <p:notesSz cx="6858000" cy="9144000"/>
  <p:custDataLst>
    <p:tags r:id="rId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0" userDrawn="1">
          <p15:clr>
            <a:srgbClr val="A4A3A4"/>
          </p15:clr>
        </p15:guide>
        <p15:guide id="2" pos="4621" userDrawn="1">
          <p15:clr>
            <a:srgbClr val="A4A3A4"/>
          </p15:clr>
        </p15:guide>
        <p15:guide id="3" pos="516" userDrawn="1">
          <p15:clr>
            <a:srgbClr val="A4A3A4"/>
          </p15:clr>
        </p15:guide>
        <p15:guide id="4" pos="5233" userDrawn="1">
          <p15:clr>
            <a:srgbClr val="A4A3A4"/>
          </p15:clr>
        </p15:guide>
        <p15:guide id="5" orient="horz" pos="562" userDrawn="1">
          <p15:clr>
            <a:srgbClr val="A4A3A4"/>
          </p15:clr>
        </p15:guide>
        <p15:guide id="6" orient="horz" pos="199" userDrawn="1">
          <p15:clr>
            <a:srgbClr val="A4A3A4"/>
          </p15:clr>
        </p15:guide>
        <p15:guide id="7" orient="horz" pos="1200" userDrawn="1">
          <p15:clr>
            <a:srgbClr val="A4A3A4"/>
          </p15:clr>
        </p15:guide>
        <p15:guide id="8" orient="horz" pos="3270" userDrawn="1">
          <p15:clr>
            <a:srgbClr val="A4A3A4"/>
          </p15:clr>
        </p15:guide>
        <p15:guide id="9" pos="1999" userDrawn="1">
          <p15:clr>
            <a:srgbClr val="A4A3A4"/>
          </p15:clr>
        </p15:guide>
        <p15:guide id="10" pos="3754" userDrawn="1">
          <p15:clr>
            <a:srgbClr val="A4A3A4"/>
          </p15:clr>
        </p15:guide>
        <p15:guide id="11" orient="horz" pos="1780" userDrawn="1">
          <p15:clr>
            <a:srgbClr val="A4A3A4"/>
          </p15:clr>
        </p15:guide>
        <p15:guide id="12" orient="horz" pos="19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77"/>
    <a:srgbClr val="ED7D31"/>
    <a:srgbClr val="006D33"/>
    <a:srgbClr val="D9D9D9"/>
    <a:srgbClr val="F4F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35" autoAdjust="0"/>
    <p:restoredTop sz="85232" autoAdjust="0"/>
  </p:normalViewPr>
  <p:slideViewPr>
    <p:cSldViewPr snapToGrid="0" showGuides="1">
      <p:cViewPr varScale="1">
        <p:scale>
          <a:sx n="99" d="100"/>
          <a:sy n="99" d="100"/>
        </p:scale>
        <p:origin x="2130" y="90"/>
      </p:cViewPr>
      <p:guideLst>
        <p:guide orient="horz" pos="2510"/>
        <p:guide pos="4621"/>
        <p:guide pos="516"/>
        <p:guide pos="5233"/>
        <p:guide orient="horz" pos="562"/>
        <p:guide orient="horz" pos="199"/>
        <p:guide orient="horz" pos="1200"/>
        <p:guide orient="horz" pos="3270"/>
        <p:guide pos="1999"/>
        <p:guide pos="3754"/>
        <p:guide orient="horz" pos="1780"/>
        <p:guide orient="horz" pos="19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tags" Target="tags/tag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07C9B-F267-4A03-AD17-089EEDB418EC}" type="datetimeFigureOut">
              <a:rPr lang="zh-CN" altLang="en-US" smtClean="0"/>
              <a:t>2025/3/10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A4DF3B-20F9-4663-ACCD-B16856B4F9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9144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2" y="2077796"/>
            <a:ext cx="9144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9143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9144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3570510" y="564634"/>
            <a:ext cx="2002976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本</a:t>
            </a:r>
            <a:r>
              <a:rPr kumimoji="0" lang="en-US" altLang="zh-C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模板正参与</a:t>
            </a: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2701763" y="2482543"/>
            <a:ext cx="3740475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3037115" y="2517885"/>
            <a:ext cx="3069771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第一届高校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模板设计大赛 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4600258" y="4824918"/>
            <a:ext cx="1909399" cy="83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微信扫码</a:t>
            </a:r>
            <a:endParaRPr kumimoji="0" lang="en-US" altLang="zh-CN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来聆听模板作者</a:t>
            </a:r>
            <a:endParaRPr kumimoji="0" lang="en-US" altLang="zh-CN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设计灵感、制作思路</a:t>
            </a:r>
            <a:endParaRPr kumimoji="0" lang="en-US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461564" y="3771974"/>
            <a:ext cx="10362802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62743" y="716939"/>
            <a:ext cx="6618515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2806538" y="2971888"/>
            <a:ext cx="1487704" cy="218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活动主办：秋叶</a:t>
            </a:r>
            <a:r>
              <a:rPr kumimoji="0" lang="en-US" altLang="zh-CN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endParaRPr kumimoji="0" lang="en-US" sz="82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4559729" y="2971888"/>
            <a:ext cx="1869707" cy="218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技术支持：微软听听文档</a:t>
            </a:r>
            <a:endParaRPr kumimoji="0" lang="en-US" sz="82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2700458" y="3494767"/>
            <a:ext cx="17388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330452" y="759873"/>
            <a:ext cx="525780" cy="299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929442" y="759873"/>
            <a:ext cx="1051501" cy="1558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使用说明 </a:t>
            </a: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3114758" y="759873"/>
            <a:ext cx="5305759" cy="19780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模板，</a:t>
            </a: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，</a:t>
            </a: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否则将承担法律责任。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拥有对本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30452" y="182445"/>
            <a:ext cx="622935" cy="206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7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6230319"/>
            <a:ext cx="9144000" cy="627681"/>
            <a:chOff x="0" y="5888735"/>
            <a:chExt cx="12192000" cy="969265"/>
          </a:xfrm>
        </p:grpSpPr>
        <p:sp>
          <p:nvSpPr>
            <p:cNvPr id="7" name="任意多边形: 形状 6"/>
            <p:cNvSpPr/>
            <p:nvPr/>
          </p:nvSpPr>
          <p:spPr>
            <a:xfrm>
              <a:off x="0" y="5888736"/>
              <a:ext cx="12192000" cy="969264"/>
            </a:xfrm>
            <a:custGeom>
              <a:avLst/>
              <a:gdLst>
                <a:gd name="connsiteX0" fmla="*/ 12192000 w 12192000"/>
                <a:gd name="connsiteY0" fmla="*/ 0 h 834158"/>
                <a:gd name="connsiteX1" fmla="*/ 12192000 w 12192000"/>
                <a:gd name="connsiteY1" fmla="*/ 834158 h 834158"/>
                <a:gd name="connsiteX2" fmla="*/ 0 w 12192000"/>
                <a:gd name="connsiteY2" fmla="*/ 834158 h 834158"/>
                <a:gd name="connsiteX3" fmla="*/ 0 w 12192000"/>
                <a:gd name="connsiteY3" fmla="*/ 421770 h 834158"/>
                <a:gd name="connsiteX4" fmla="*/ 703930 w 12192000"/>
                <a:gd name="connsiteY4" fmla="*/ 493800 h 834158"/>
                <a:gd name="connsiteX5" fmla="*/ 4867275 w 12192000"/>
                <a:gd name="connsiteY5" fmla="*/ 671363 h 834158"/>
                <a:gd name="connsiteX6" fmla="*/ 12109997 w 12192000"/>
                <a:gd name="connsiteY6" fmla="*/ 22736 h 834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834158">
                  <a:moveTo>
                    <a:pt x="12192000" y="0"/>
                  </a:moveTo>
                  <a:lnTo>
                    <a:pt x="12192000" y="834158"/>
                  </a:lnTo>
                  <a:lnTo>
                    <a:pt x="0" y="834158"/>
                  </a:lnTo>
                  <a:lnTo>
                    <a:pt x="0" y="421770"/>
                  </a:lnTo>
                  <a:lnTo>
                    <a:pt x="703930" y="493800"/>
                  </a:lnTo>
                  <a:cubicBezTo>
                    <a:pt x="1941539" y="607040"/>
                    <a:pt x="3359810" y="671363"/>
                    <a:pt x="4867275" y="671363"/>
                  </a:cubicBezTo>
                  <a:cubicBezTo>
                    <a:pt x="7882206" y="671363"/>
                    <a:pt x="10540358" y="414071"/>
                    <a:pt x="12109997" y="227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1" y="5888735"/>
              <a:ext cx="6540284" cy="693261"/>
            </a:xfrm>
            <a:custGeom>
              <a:avLst/>
              <a:gdLst>
                <a:gd name="connsiteX0" fmla="*/ 0 w 5170531"/>
                <a:gd name="connsiteY0" fmla="*/ 0 h 794504"/>
                <a:gd name="connsiteX1" fmla="*/ 509126 w 5170531"/>
                <a:gd name="connsiteY1" fmla="*/ 127114 h 794504"/>
                <a:gd name="connsiteX2" fmla="*/ 4499910 w 5170531"/>
                <a:gd name="connsiteY2" fmla="*/ 720789 h 794504"/>
                <a:gd name="connsiteX3" fmla="*/ 5170531 w 5170531"/>
                <a:gd name="connsiteY3" fmla="*/ 768690 h 794504"/>
                <a:gd name="connsiteX4" fmla="*/ 4943847 w 5170531"/>
                <a:gd name="connsiteY4" fmla="*/ 779391 h 794504"/>
                <a:gd name="connsiteX5" fmla="*/ 3958041 w 5170531"/>
                <a:gd name="connsiteY5" fmla="*/ 794504 h 794504"/>
                <a:gd name="connsiteX6" fmla="*/ 499235 w 5170531"/>
                <a:gd name="connsiteY6" fmla="*/ 576626 h 794504"/>
                <a:gd name="connsiteX7" fmla="*/ 0 w 5170531"/>
                <a:gd name="connsiteY7" fmla="*/ 484608 h 79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0531" h="794504">
                  <a:moveTo>
                    <a:pt x="0" y="0"/>
                  </a:moveTo>
                  <a:lnTo>
                    <a:pt x="509126" y="127114"/>
                  </a:lnTo>
                  <a:cubicBezTo>
                    <a:pt x="1656276" y="394427"/>
                    <a:pt x="3011164" y="598944"/>
                    <a:pt x="4499910" y="720789"/>
                  </a:cubicBezTo>
                  <a:lnTo>
                    <a:pt x="5170531" y="768690"/>
                  </a:lnTo>
                  <a:lnTo>
                    <a:pt x="4943847" y="779391"/>
                  </a:lnTo>
                  <a:cubicBezTo>
                    <a:pt x="4625423" y="789300"/>
                    <a:pt x="4295728" y="794504"/>
                    <a:pt x="3958041" y="794504"/>
                  </a:cubicBezTo>
                  <a:cubicBezTo>
                    <a:pt x="2607293" y="794504"/>
                    <a:pt x="1384420" y="711242"/>
                    <a:pt x="499235" y="576626"/>
                  </a:cubicBezTo>
                  <a:lnTo>
                    <a:pt x="0" y="48460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10" name="梯形 9"/>
          <p:cNvSpPr/>
          <p:nvPr/>
        </p:nvSpPr>
        <p:spPr>
          <a:xfrm rot="16200000">
            <a:off x="54598" y="79396"/>
            <a:ext cx="281917" cy="808817"/>
          </a:xfrm>
          <a:prstGeom prst="trapezoid">
            <a:avLst>
              <a:gd name="adj" fmla="val 7230"/>
            </a:avLst>
          </a:prstGeom>
          <a:gradFill flip="none" rotWithShape="0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DIN Light"/>
              <a:ea typeface="微软雅黑 Light" panose="020B0502040204020203" charset="-122"/>
            </a:endParaRPr>
          </a:p>
        </p:txBody>
      </p:sp>
      <p:sp>
        <p:nvSpPr>
          <p:cNvPr id="11" name="梯形 10"/>
          <p:cNvSpPr/>
          <p:nvPr/>
        </p:nvSpPr>
        <p:spPr>
          <a:xfrm rot="16200000">
            <a:off x="43162" y="238020"/>
            <a:ext cx="200441" cy="669682"/>
          </a:xfrm>
          <a:prstGeom prst="trapezoid">
            <a:avLst>
              <a:gd name="adj" fmla="val 7230"/>
            </a:avLst>
          </a:prstGeom>
          <a:gradFill flip="none" rotWithShape="0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 Light"/>
              <a:ea typeface="微软雅黑 Light" panose="020B0502040204020203" charset="-122"/>
              <a:cs typeface="+mn-cs"/>
            </a:endParaRPr>
          </a:p>
        </p:txBody>
      </p:sp>
      <p:pic>
        <p:nvPicPr>
          <p:cNvPr id="12" name="Picture 2" descr="https://timgsa.baidu.com/timg?image&amp;quality=80&amp;size=b9999_10000&amp;sec=1543772355175&amp;di=c79abbaff2a9fe46052298e3846c46fe&amp;imgtype=0&amp;src=http%3A%2F%2Fpic44.photophoto.cn%2F20170707%2F0007019917203103_b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4"/>
          <a:stretch>
            <a:fillRect/>
          </a:stretch>
        </p:blipFill>
        <p:spPr bwMode="auto">
          <a:xfrm>
            <a:off x="8447830" y="205156"/>
            <a:ext cx="476787" cy="62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灯片编号占位符 5"/>
          <p:cNvSpPr>
            <a:spLocks noGrp="1"/>
          </p:cNvSpPr>
          <p:nvPr userDrawn="1">
            <p:ph type="sldNum" sz="quarter" idx="4"/>
          </p:nvPr>
        </p:nvSpPr>
        <p:spPr>
          <a:xfrm>
            <a:off x="6999732" y="647458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999732" y="647458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Transformer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1</a:t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-68" y="773046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模型框架</a:t>
            </a:r>
          </a:p>
        </p:txBody>
      </p:sp>
      <p:sp>
        <p:nvSpPr>
          <p:cNvPr id="4" name="矩形 3"/>
          <p:cNvSpPr/>
          <p:nvPr/>
        </p:nvSpPr>
        <p:spPr>
          <a:xfrm>
            <a:off x="758291" y="2426652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58291" y="2815907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58291" y="3205162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58291" y="3594417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58291" y="3983672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58291" y="4372927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93521" y="2371407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1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93521" y="2760027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2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93521" y="3149282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3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93521" y="3539172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4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693521" y="3928427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5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96696" y="4318317"/>
            <a:ext cx="3416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x</a:t>
            </a:r>
            <a:r>
              <a:rPr lang="en-US" altLang="zh-CN" sz="800"/>
              <a:t>6</a:t>
            </a:r>
          </a:p>
        </p:txBody>
      </p:sp>
      <p:cxnSp>
        <p:nvCxnSpPr>
          <p:cNvPr id="23" name="曲线连接符 22"/>
          <p:cNvCxnSpPr>
            <a:stCxn id="13" idx="1"/>
            <a:endCxn id="18" idx="1"/>
          </p:cNvCxnSpPr>
          <p:nvPr/>
        </p:nvCxnSpPr>
        <p:spPr>
          <a:xfrm rot="10800000" flipH="1" flipV="1">
            <a:off x="693521" y="2525077"/>
            <a:ext cx="3175" cy="1946910"/>
          </a:xfrm>
          <a:prstGeom prst="curvedConnector3">
            <a:avLst>
              <a:gd name="adj1" fmla="val -7500000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42646" y="3068002"/>
            <a:ext cx="447040" cy="915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dirty="0"/>
              <a:t>训练集</a:t>
            </a:r>
          </a:p>
        </p:txBody>
      </p:sp>
      <p:sp>
        <p:nvSpPr>
          <p:cNvPr id="25" name="矩形 24"/>
          <p:cNvSpPr/>
          <p:nvPr/>
        </p:nvSpPr>
        <p:spPr>
          <a:xfrm>
            <a:off x="3621473" y="2663825"/>
            <a:ext cx="543371" cy="184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A170C152-A99C-32F2-3416-936CAC1D9728}"/>
              </a:ext>
            </a:extLst>
          </p:cNvPr>
          <p:cNvCxnSpPr>
            <a:cxnSpLocks/>
          </p:cNvCxnSpPr>
          <p:nvPr/>
        </p:nvCxnSpPr>
        <p:spPr>
          <a:xfrm>
            <a:off x="1038326" y="2525077"/>
            <a:ext cx="641350" cy="1054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79D5A85E-17E6-3958-E41F-96688FB1C826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038326" y="2913380"/>
            <a:ext cx="641350" cy="666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EC469255-3BBB-E768-8D20-D184797A3DAE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1038326" y="3302635"/>
            <a:ext cx="641350" cy="276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124489A2-BC7B-D673-A887-F3CA63235EBA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1038326" y="3579495"/>
            <a:ext cx="641350" cy="113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2ACD7A96-86F4-185C-36C9-CFC53DD75A66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1038326" y="3594417"/>
            <a:ext cx="641350" cy="487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51BC7B77-8D3D-90CF-E411-3BD6B8FA0081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1038326" y="3579495"/>
            <a:ext cx="641350" cy="892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>
            <a:extLst>
              <a:ext uri="{FF2B5EF4-FFF2-40B4-BE49-F238E27FC236}">
                <a16:creationId xmlns:a16="http://schemas.microsoft.com/office/drawing/2014/main" id="{DDF85826-E99B-7CC3-3751-CD2A32CCA594}"/>
              </a:ext>
            </a:extLst>
          </p:cNvPr>
          <p:cNvSpPr/>
          <p:nvPr/>
        </p:nvSpPr>
        <p:spPr>
          <a:xfrm>
            <a:off x="3189940" y="2213259"/>
            <a:ext cx="4975456" cy="2750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36C08C81-6E30-D021-E7DC-CE680678D7B1}"/>
              </a:ext>
            </a:extLst>
          </p:cNvPr>
          <p:cNvSpPr txBox="1"/>
          <p:nvPr/>
        </p:nvSpPr>
        <p:spPr>
          <a:xfrm>
            <a:off x="4870802" y="4954872"/>
            <a:ext cx="1414145" cy="5848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编码器层</a:t>
            </a:r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666284F9-13AA-50DE-C26F-368683AD48FD}"/>
              </a:ext>
            </a:extLst>
          </p:cNvPr>
          <p:cNvSpPr/>
          <p:nvPr/>
        </p:nvSpPr>
        <p:spPr>
          <a:xfrm>
            <a:off x="8486940" y="2792412"/>
            <a:ext cx="570063" cy="149352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0C0E89D2-9C6F-E4D4-D71C-DD735F494E73}"/>
              </a:ext>
            </a:extLst>
          </p:cNvPr>
          <p:cNvSpPr txBox="1"/>
          <p:nvPr/>
        </p:nvSpPr>
        <p:spPr>
          <a:xfrm>
            <a:off x="8574269" y="2933158"/>
            <a:ext cx="3954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回归预测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25854BF-8050-5867-A440-45B229372A49}"/>
              </a:ext>
            </a:extLst>
          </p:cNvPr>
          <p:cNvSpPr/>
          <p:nvPr/>
        </p:nvSpPr>
        <p:spPr>
          <a:xfrm>
            <a:off x="1679676" y="3000851"/>
            <a:ext cx="570063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23C2F55-31A7-FAD0-AF95-82DBA727FD55}"/>
              </a:ext>
            </a:extLst>
          </p:cNvPr>
          <p:cNvSpPr txBox="1"/>
          <p:nvPr/>
        </p:nvSpPr>
        <p:spPr>
          <a:xfrm>
            <a:off x="1766797" y="2988380"/>
            <a:ext cx="3954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输入嵌入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F8C9CF82-5240-BD1C-695A-26E5C0232BE2}"/>
              </a:ext>
            </a:extLst>
          </p:cNvPr>
          <p:cNvCxnSpPr>
            <a:cxnSpLocks/>
            <a:endCxn id="60" idx="0"/>
          </p:cNvCxnSpPr>
          <p:nvPr/>
        </p:nvCxnSpPr>
        <p:spPr>
          <a:xfrm flipH="1">
            <a:off x="2703088" y="2812606"/>
            <a:ext cx="5433" cy="570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461B87E-84D2-85F4-DE39-AB9190B93843}"/>
              </a:ext>
            </a:extLst>
          </p:cNvPr>
          <p:cNvCxnSpPr>
            <a:cxnSpLocks/>
          </p:cNvCxnSpPr>
          <p:nvPr/>
        </p:nvCxnSpPr>
        <p:spPr>
          <a:xfrm>
            <a:off x="2242361" y="3592379"/>
            <a:ext cx="932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01FE4ACD-1947-4049-C521-E3D52AB3701F}"/>
              </a:ext>
            </a:extLst>
          </p:cNvPr>
          <p:cNvSpPr/>
          <p:nvPr/>
        </p:nvSpPr>
        <p:spPr>
          <a:xfrm>
            <a:off x="1662774" y="2385062"/>
            <a:ext cx="1333852" cy="420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EA4726A-AB77-FBCA-36EC-5C86D5D0372C}"/>
              </a:ext>
            </a:extLst>
          </p:cNvPr>
          <p:cNvSpPr txBox="1"/>
          <p:nvPr/>
        </p:nvSpPr>
        <p:spPr>
          <a:xfrm>
            <a:off x="1766797" y="2412704"/>
            <a:ext cx="1329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位置编码</a:t>
            </a:r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C1580CD7-3B4A-1371-4035-87B8666703E1}"/>
              </a:ext>
            </a:extLst>
          </p:cNvPr>
          <p:cNvCxnSpPr>
            <a:cxnSpLocks/>
          </p:cNvCxnSpPr>
          <p:nvPr/>
        </p:nvCxnSpPr>
        <p:spPr>
          <a:xfrm>
            <a:off x="3189939" y="3588544"/>
            <a:ext cx="401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1139B2C1-6E35-52B7-7B19-5EAB259C4BD5}"/>
              </a:ext>
            </a:extLst>
          </p:cNvPr>
          <p:cNvCxnSpPr>
            <a:cxnSpLocks/>
          </p:cNvCxnSpPr>
          <p:nvPr/>
        </p:nvCxnSpPr>
        <p:spPr>
          <a:xfrm>
            <a:off x="3380952" y="3588544"/>
            <a:ext cx="210765" cy="1581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70401086-4920-B84D-ECE2-02288B43F009}"/>
              </a:ext>
            </a:extLst>
          </p:cNvPr>
          <p:cNvCxnSpPr>
            <a:cxnSpLocks/>
          </p:cNvCxnSpPr>
          <p:nvPr/>
        </p:nvCxnSpPr>
        <p:spPr>
          <a:xfrm flipV="1">
            <a:off x="3374416" y="3428999"/>
            <a:ext cx="217301" cy="159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6B07258-9080-B24A-6165-7D2728B48AB6}"/>
              </a:ext>
            </a:extLst>
          </p:cNvPr>
          <p:cNvSpPr txBox="1"/>
          <p:nvPr/>
        </p:nvSpPr>
        <p:spPr>
          <a:xfrm>
            <a:off x="3677730" y="2749680"/>
            <a:ext cx="3954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多头注意力层</a:t>
            </a: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26513823-6F0B-70E0-F3B7-3D3D82D44988}"/>
              </a:ext>
            </a:extLst>
          </p:cNvPr>
          <p:cNvCxnSpPr>
            <a:cxnSpLocks/>
          </p:cNvCxnSpPr>
          <p:nvPr/>
        </p:nvCxnSpPr>
        <p:spPr>
          <a:xfrm flipV="1">
            <a:off x="3380952" y="2521133"/>
            <a:ext cx="0" cy="1081871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27FAD319-FD6D-29B0-324C-891B5E5FF11D}"/>
              </a:ext>
            </a:extLst>
          </p:cNvPr>
          <p:cNvCxnSpPr>
            <a:cxnSpLocks/>
          </p:cNvCxnSpPr>
          <p:nvPr/>
        </p:nvCxnSpPr>
        <p:spPr>
          <a:xfrm>
            <a:off x="3374416" y="2521133"/>
            <a:ext cx="1489423" cy="0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09C0EFAF-4C2B-6223-8561-43FD2C0E3BCF}"/>
              </a:ext>
            </a:extLst>
          </p:cNvPr>
          <p:cNvCxnSpPr>
            <a:cxnSpLocks/>
          </p:cNvCxnSpPr>
          <p:nvPr/>
        </p:nvCxnSpPr>
        <p:spPr>
          <a:xfrm>
            <a:off x="4164844" y="3588544"/>
            <a:ext cx="401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>
            <a:extLst>
              <a:ext uri="{FF2B5EF4-FFF2-40B4-BE49-F238E27FC236}">
                <a16:creationId xmlns:a16="http://schemas.microsoft.com/office/drawing/2014/main" id="{64664C9A-3466-0B55-15B9-7AC4E2C269C4}"/>
              </a:ext>
            </a:extLst>
          </p:cNvPr>
          <p:cNvSpPr/>
          <p:nvPr/>
        </p:nvSpPr>
        <p:spPr>
          <a:xfrm>
            <a:off x="2506769" y="3383176"/>
            <a:ext cx="392637" cy="392637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E8AB7A14-B145-1B39-28B9-879F9C7A9262}"/>
              </a:ext>
            </a:extLst>
          </p:cNvPr>
          <p:cNvCxnSpPr>
            <a:cxnSpLocks/>
          </p:cNvCxnSpPr>
          <p:nvPr/>
        </p:nvCxnSpPr>
        <p:spPr>
          <a:xfrm>
            <a:off x="2506769" y="3594417"/>
            <a:ext cx="3926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48F7CC1E-C867-C2AE-D9E6-B5A848CFBAC2}"/>
              </a:ext>
            </a:extLst>
          </p:cNvPr>
          <p:cNvCxnSpPr>
            <a:stCxn id="60" idx="0"/>
            <a:endCxn id="60" idx="4"/>
          </p:cNvCxnSpPr>
          <p:nvPr/>
        </p:nvCxnSpPr>
        <p:spPr>
          <a:xfrm>
            <a:off x="2703088" y="3383176"/>
            <a:ext cx="0" cy="3926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矩形 67">
            <a:extLst>
              <a:ext uri="{FF2B5EF4-FFF2-40B4-BE49-F238E27FC236}">
                <a16:creationId xmlns:a16="http://schemas.microsoft.com/office/drawing/2014/main" id="{5D4AC2AC-9A7B-07AC-5A72-0E2C0F618B0F}"/>
              </a:ext>
            </a:extLst>
          </p:cNvPr>
          <p:cNvSpPr/>
          <p:nvPr/>
        </p:nvSpPr>
        <p:spPr>
          <a:xfrm>
            <a:off x="4576196" y="2982144"/>
            <a:ext cx="956370" cy="121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78A5B729-44F7-0244-6C1B-565DAB6BDEC5}"/>
              </a:ext>
            </a:extLst>
          </p:cNvPr>
          <p:cNvSpPr txBox="1"/>
          <p:nvPr/>
        </p:nvSpPr>
        <p:spPr>
          <a:xfrm>
            <a:off x="4653471" y="3000851"/>
            <a:ext cx="3954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层归一化</a:t>
            </a:r>
          </a:p>
        </p:txBody>
      </p: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055C414C-AD55-B406-1332-542ABED2D80C}"/>
              </a:ext>
            </a:extLst>
          </p:cNvPr>
          <p:cNvCxnSpPr>
            <a:cxnSpLocks/>
          </p:cNvCxnSpPr>
          <p:nvPr/>
        </p:nvCxnSpPr>
        <p:spPr>
          <a:xfrm flipH="1">
            <a:off x="4869180" y="2516247"/>
            <a:ext cx="3245" cy="47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>
            <a:extLst>
              <a:ext uri="{FF2B5EF4-FFF2-40B4-BE49-F238E27FC236}">
                <a16:creationId xmlns:a16="http://schemas.microsoft.com/office/drawing/2014/main" id="{2ED3CA37-89BF-C116-7977-1BF9C6503E5C}"/>
              </a:ext>
            </a:extLst>
          </p:cNvPr>
          <p:cNvSpPr txBox="1"/>
          <p:nvPr/>
        </p:nvSpPr>
        <p:spPr>
          <a:xfrm>
            <a:off x="5148240" y="1826562"/>
            <a:ext cx="1414145" cy="5848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/>
              <a:t>   </a:t>
            </a:r>
            <a:r>
              <a:rPr lang="en-US" altLang="zh-CN" dirty="0" err="1"/>
              <a:t>Nx</a:t>
            </a:r>
            <a:endParaRPr lang="zh-CN" altLang="en-US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BD3C08BA-8115-F0A8-936B-2C4C7CC6A950}"/>
              </a:ext>
            </a:extLst>
          </p:cNvPr>
          <p:cNvSpPr txBox="1"/>
          <p:nvPr/>
        </p:nvSpPr>
        <p:spPr>
          <a:xfrm>
            <a:off x="5055576" y="2987040"/>
            <a:ext cx="3954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残差连接</a:t>
            </a:r>
          </a:p>
        </p:txBody>
      </p: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B9A2F10E-D697-5F6A-FC2E-4E5862EDC3D0}"/>
              </a:ext>
            </a:extLst>
          </p:cNvPr>
          <p:cNvCxnSpPr>
            <a:cxnSpLocks/>
          </p:cNvCxnSpPr>
          <p:nvPr/>
        </p:nvCxnSpPr>
        <p:spPr>
          <a:xfrm>
            <a:off x="5532566" y="3571488"/>
            <a:ext cx="401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矩形 80">
            <a:extLst>
              <a:ext uri="{FF2B5EF4-FFF2-40B4-BE49-F238E27FC236}">
                <a16:creationId xmlns:a16="http://schemas.microsoft.com/office/drawing/2014/main" id="{7BF5DD96-5F34-7AD8-512A-4AE88C2C1F9D}"/>
              </a:ext>
            </a:extLst>
          </p:cNvPr>
          <p:cNvSpPr/>
          <p:nvPr/>
        </p:nvSpPr>
        <p:spPr>
          <a:xfrm>
            <a:off x="5940482" y="2798094"/>
            <a:ext cx="543371" cy="1567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15D52226-EDE3-2957-3696-0DBA71E509F1}"/>
              </a:ext>
            </a:extLst>
          </p:cNvPr>
          <p:cNvSpPr txBox="1"/>
          <p:nvPr/>
        </p:nvSpPr>
        <p:spPr>
          <a:xfrm>
            <a:off x="6007269" y="2848540"/>
            <a:ext cx="3954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前置反馈层</a:t>
            </a:r>
          </a:p>
        </p:txBody>
      </p: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A163979C-42FA-67E8-DA4E-50451BB9FC90}"/>
              </a:ext>
            </a:extLst>
          </p:cNvPr>
          <p:cNvCxnSpPr>
            <a:cxnSpLocks/>
          </p:cNvCxnSpPr>
          <p:nvPr/>
        </p:nvCxnSpPr>
        <p:spPr>
          <a:xfrm>
            <a:off x="6483853" y="3571488"/>
            <a:ext cx="401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>
            <a:extLst>
              <a:ext uri="{FF2B5EF4-FFF2-40B4-BE49-F238E27FC236}">
                <a16:creationId xmlns:a16="http://schemas.microsoft.com/office/drawing/2014/main" id="{6B53B03B-8259-9737-8A22-4EF0936C731F}"/>
              </a:ext>
            </a:extLst>
          </p:cNvPr>
          <p:cNvSpPr/>
          <p:nvPr/>
        </p:nvSpPr>
        <p:spPr>
          <a:xfrm>
            <a:off x="6895238" y="2982144"/>
            <a:ext cx="956370" cy="121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25F316CF-0AF7-6953-F2C7-C59A97F5717B}"/>
              </a:ext>
            </a:extLst>
          </p:cNvPr>
          <p:cNvSpPr txBox="1"/>
          <p:nvPr/>
        </p:nvSpPr>
        <p:spPr>
          <a:xfrm>
            <a:off x="6972513" y="3000851"/>
            <a:ext cx="3954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层归一化</a:t>
            </a: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D3114D4E-4BA5-17A8-57DE-33A2ED54569C}"/>
              </a:ext>
            </a:extLst>
          </p:cNvPr>
          <p:cNvSpPr txBox="1"/>
          <p:nvPr/>
        </p:nvSpPr>
        <p:spPr>
          <a:xfrm>
            <a:off x="7374618" y="2987040"/>
            <a:ext cx="3954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残差连接</a:t>
            </a:r>
          </a:p>
        </p:txBody>
      </p: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0601DB52-4267-9590-3E84-E5E3BD7A0622}"/>
              </a:ext>
            </a:extLst>
          </p:cNvPr>
          <p:cNvCxnSpPr>
            <a:cxnSpLocks/>
          </p:cNvCxnSpPr>
          <p:nvPr/>
        </p:nvCxnSpPr>
        <p:spPr>
          <a:xfrm flipV="1">
            <a:off x="5734902" y="2489617"/>
            <a:ext cx="0" cy="1081871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9174D9FC-7FBD-A85E-4482-FD2AD73DA4DD}"/>
              </a:ext>
            </a:extLst>
          </p:cNvPr>
          <p:cNvCxnSpPr>
            <a:cxnSpLocks/>
          </p:cNvCxnSpPr>
          <p:nvPr/>
        </p:nvCxnSpPr>
        <p:spPr>
          <a:xfrm>
            <a:off x="5728366" y="2489617"/>
            <a:ext cx="1489423" cy="0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2BBD9701-DD45-E4E3-D9D2-E1F46243BE7D}"/>
              </a:ext>
            </a:extLst>
          </p:cNvPr>
          <p:cNvCxnSpPr>
            <a:cxnSpLocks/>
          </p:cNvCxnSpPr>
          <p:nvPr/>
        </p:nvCxnSpPr>
        <p:spPr>
          <a:xfrm flipH="1">
            <a:off x="7223130" y="2484731"/>
            <a:ext cx="3245" cy="47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F2DEDBD7-997F-1939-9E57-9E36F1CB8118}"/>
              </a:ext>
            </a:extLst>
          </p:cNvPr>
          <p:cNvCxnSpPr>
            <a:cxnSpLocks/>
          </p:cNvCxnSpPr>
          <p:nvPr/>
        </p:nvCxnSpPr>
        <p:spPr>
          <a:xfrm>
            <a:off x="7851608" y="3571488"/>
            <a:ext cx="6294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ODRmYmNjODQ0NTc0NjBiOTQwMDlhMGVhYjk3YjU4NTUifQ=="/>
</p:tagLst>
</file>

<file path=ppt/theme/theme1.xml><?xml version="1.0" encoding="utf-8"?>
<a:theme xmlns:a="http://schemas.openxmlformats.org/drawingml/2006/main" name="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D39"/>
      </a:accent1>
      <a:accent2>
        <a:srgbClr val="008F77"/>
      </a:accent2>
      <a:accent3>
        <a:srgbClr val="ED7D31"/>
      </a:accent3>
      <a:accent4>
        <a:srgbClr val="FFC000"/>
      </a:accent4>
      <a:accent5>
        <a:srgbClr val="5B9BD5"/>
      </a:accent5>
      <a:accent6>
        <a:srgbClr val="F4F9F1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38</Words>
  <Application>Microsoft Office PowerPoint</Application>
  <PresentationFormat>全屏显示(4:3)</PresentationFormat>
  <Paragraphs>21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11" baseType="lpstr">
      <vt:lpstr>DIN Light</vt:lpstr>
      <vt:lpstr>等线</vt:lpstr>
      <vt:lpstr>等线 Light</vt:lpstr>
      <vt:lpstr>微软雅黑</vt:lpstr>
      <vt:lpstr>Arial</vt:lpstr>
      <vt:lpstr>Calibri</vt:lpstr>
      <vt:lpstr>Segoe UI</vt:lpstr>
      <vt:lpstr>Segoe UI Light</vt:lpstr>
      <vt:lpstr>Office 主题​​</vt:lpstr>
      <vt:lpstr>1_OfficePLUS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张伟崇 张伟崇</dc:creator>
  <cp:lastModifiedBy>CHARA BZH</cp:lastModifiedBy>
  <cp:revision>366</cp:revision>
  <dcterms:created xsi:type="dcterms:W3CDTF">2018-12-02T14:41:00Z</dcterms:created>
  <dcterms:modified xsi:type="dcterms:W3CDTF">2025-03-09T22:09:21Z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2019-04-13T11:11:07.3145489Z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9fae1650-fed4-4044-bd57-dbb3842a7978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48FEF651A3B34E2493169879DBDEC9B0_13</vt:lpwstr>
  </property>
  <property fmtid="{D5CDD505-2E9C-101B-9397-08002B2CF9AE}" pid="12" name="KSOProductBuildVer">
    <vt:lpwstr>2052-12.1.0.17857</vt:lpwstr>
  </property>
</Properties>
</file>

<file path=docProps/thumbnail.jpeg>
</file>